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84" r:id="rId4"/>
    <p:sldId id="285" r:id="rId5"/>
    <p:sldId id="272" r:id="rId6"/>
    <p:sldId id="273" r:id="rId7"/>
    <p:sldId id="275" r:id="rId8"/>
    <p:sldId id="276" r:id="rId9"/>
    <p:sldId id="282" r:id="rId10"/>
    <p:sldId id="283" r:id="rId11"/>
    <p:sldId id="277" r:id="rId12"/>
    <p:sldId id="278" r:id="rId13"/>
    <p:sldId id="279" r:id="rId14"/>
    <p:sldId id="280" r:id="rId15"/>
    <p:sldId id="281" r:id="rId16"/>
    <p:sldId id="262" r:id="rId17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>
      <p:cViewPr varScale="1">
        <p:scale>
          <a:sx n="107" d="100"/>
          <a:sy n="107" d="100"/>
        </p:scale>
        <p:origin x="643" y="82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0" y="5143499"/>
                </a:moveTo>
                <a:lnTo>
                  <a:pt x="4571999" y="5143499"/>
                </a:lnTo>
                <a:lnTo>
                  <a:pt x="4571999" y="0"/>
                </a:lnTo>
                <a:lnTo>
                  <a:pt x="0" y="0"/>
                </a:lnTo>
                <a:lnTo>
                  <a:pt x="0" y="5143499"/>
                </a:lnTo>
                <a:close/>
              </a:path>
            </a:pathLst>
          </a:custGeom>
          <a:solidFill>
            <a:srgbClr val="275D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1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4571999" y="0"/>
                </a:lnTo>
                <a:lnTo>
                  <a:pt x="4571999" y="5143499"/>
                </a:lnTo>
                <a:close/>
              </a:path>
            </a:pathLst>
          </a:custGeom>
          <a:solidFill>
            <a:srgbClr val="F1C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0550" y="4409999"/>
            <a:ext cx="1810580" cy="49339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192024" y="846399"/>
            <a:ext cx="3331799" cy="35271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81725" y="221016"/>
            <a:ext cx="8580549" cy="27749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275D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4" y="0"/>
            <a:ext cx="9145270" cy="942975"/>
          </a:xfrm>
          <a:custGeom>
            <a:avLst/>
            <a:gdLst/>
            <a:ahLst/>
            <a:cxnLst/>
            <a:rect l="l" t="t" r="r" b="b"/>
            <a:pathLst>
              <a:path w="9145270" h="942975">
                <a:moveTo>
                  <a:pt x="9144913" y="942765"/>
                </a:moveTo>
                <a:lnTo>
                  <a:pt x="0" y="942765"/>
                </a:lnTo>
                <a:lnTo>
                  <a:pt x="0" y="0"/>
                </a:lnTo>
                <a:lnTo>
                  <a:pt x="9144913" y="0"/>
                </a:lnTo>
                <a:lnTo>
                  <a:pt x="9144913" y="942765"/>
                </a:lnTo>
                <a:close/>
              </a:path>
            </a:pathLst>
          </a:custGeom>
          <a:solidFill>
            <a:srgbClr val="275D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73701" y="497354"/>
            <a:ext cx="996596" cy="254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90188" y="4828202"/>
            <a:ext cx="168275" cy="2190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1725" y="221016"/>
            <a:ext cx="4137875" cy="3348994"/>
          </a:xfrm>
          <a:prstGeom prst="rect">
            <a:avLst/>
          </a:prstGeom>
        </p:spPr>
        <p:txBody>
          <a:bodyPr vert="horz" wrap="square" lIns="0" tIns="108585" rIns="0" bIns="0" rtlCol="0">
            <a:spAutoFit/>
          </a:bodyPr>
          <a:lstStyle/>
          <a:p>
            <a:pPr marL="12700" marR="5080">
              <a:lnSpc>
                <a:spcPts val="4180"/>
              </a:lnSpc>
              <a:spcBef>
                <a:spcPts val="855"/>
              </a:spcBef>
            </a:pPr>
            <a:r>
              <a:rPr lang="en-US" sz="4100" b="1" spc="15" dirty="0">
                <a:solidFill>
                  <a:srgbClr val="F1CD00"/>
                </a:solidFill>
                <a:latin typeface="Roboto"/>
                <a:cs typeface="Roboto"/>
              </a:rPr>
              <a:t>Detection of Artificial Intelligence Generated Images</a:t>
            </a:r>
          </a:p>
          <a:p>
            <a:pPr marL="12700" marR="5080">
              <a:spcBef>
                <a:spcPts val="855"/>
              </a:spcBef>
            </a:pPr>
            <a:endParaRPr sz="2800" dirty="0">
              <a:latin typeface="Roboto"/>
              <a:cs typeface="Roboto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04800" y="3181350"/>
            <a:ext cx="2223350" cy="103618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1600" b="1" spc="-10" dirty="0">
                <a:solidFill>
                  <a:srgbClr val="F1CD00"/>
                </a:solidFill>
                <a:latin typeface="Roboto"/>
                <a:cs typeface="Roboto"/>
              </a:rPr>
              <a:t>Riski Adianto</a:t>
            </a: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1600" b="1" spc="-15" dirty="0" err="1">
                <a:solidFill>
                  <a:srgbClr val="F1CD00"/>
                </a:solidFill>
                <a:latin typeface="Roboto"/>
                <a:cs typeface="Roboto"/>
              </a:rPr>
              <a:t>Saira</a:t>
            </a:r>
            <a:r>
              <a:rPr lang="en-US" sz="1600" b="1" spc="-15" dirty="0">
                <a:solidFill>
                  <a:srgbClr val="F1CD00"/>
                </a:solidFill>
                <a:latin typeface="Roboto"/>
                <a:cs typeface="Roboto"/>
              </a:rPr>
              <a:t> </a:t>
            </a:r>
            <a:r>
              <a:rPr lang="en-US" sz="1600" b="1" spc="-15" dirty="0" err="1">
                <a:solidFill>
                  <a:srgbClr val="F1CD00"/>
                </a:solidFill>
                <a:latin typeface="Roboto"/>
                <a:cs typeface="Roboto"/>
              </a:rPr>
              <a:t>Faiz</a:t>
            </a:r>
            <a:endParaRPr lang="en-US" sz="1600" b="1" spc="-15" dirty="0">
              <a:solidFill>
                <a:srgbClr val="F1CD00"/>
              </a:solidFill>
              <a:latin typeface="Roboto"/>
              <a:cs typeface="Roboto"/>
            </a:endParaRP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1600" b="1" spc="-15" dirty="0">
                <a:solidFill>
                  <a:srgbClr val="F1CD00"/>
                </a:solidFill>
                <a:latin typeface="Roboto"/>
                <a:cs typeface="Roboto"/>
              </a:rPr>
              <a:t>Colby Jamieson</a:t>
            </a: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1600" b="1" spc="-5" dirty="0">
                <a:solidFill>
                  <a:srgbClr val="F1CD00"/>
                </a:solidFill>
                <a:latin typeface="Roboto"/>
                <a:cs typeface="Roboto"/>
              </a:rPr>
              <a:t>Karl </a:t>
            </a:r>
            <a:r>
              <a:rPr lang="en-US" sz="1600" b="1" spc="-5" dirty="0" err="1">
                <a:solidFill>
                  <a:srgbClr val="F1CD00"/>
                </a:solidFill>
                <a:latin typeface="Roboto"/>
                <a:cs typeface="Roboto"/>
              </a:rPr>
              <a:t>Yazigi</a:t>
            </a:r>
            <a:endParaRPr sz="1600" dirty="0">
              <a:latin typeface="Roboto"/>
              <a:cs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45"/>
    </mc:Choice>
    <mc:Fallback xmlns="">
      <p:transition spd="slow" advTm="1094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Model Details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830997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Used a convolutional network for the model. Shape and size of the neural network can be found on the train-</a:t>
            </a:r>
            <a:r>
              <a:rPr lang="en-US" dirty="0" err="1"/>
              <a:t>results.ipynb</a:t>
            </a:r>
            <a:r>
              <a:rPr lang="en-US" dirty="0"/>
              <a:t> file: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126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Training 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1107996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Model was trained for 10 epochs on 5 batches of 1800 images. So a total of 9000 images were used to train the model split equally between DALL-E generated and Human made images: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195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Testing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553998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Test batch was 1580 images 930 of which were </a:t>
            </a:r>
            <a:r>
              <a:rPr lang="en-US" dirty="0" err="1"/>
              <a:t>dall</a:t>
            </a:r>
            <a:r>
              <a:rPr lang="en-US" dirty="0"/>
              <a:t>-e generated and 650 human made: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1454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Results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13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1661993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The 50 epochs on the graph for accuracy are because of the 10 epochs for 5 batches (10x5 = 50):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I’ve made graphs of accuracy, confusion matrix (for </a:t>
            </a:r>
            <a:r>
              <a:rPr lang="en-US" dirty="0" err="1"/>
              <a:t>fp</a:t>
            </a:r>
            <a:r>
              <a:rPr lang="en-US" dirty="0"/>
              <a:t> </a:t>
            </a:r>
            <a:r>
              <a:rPr lang="en-US" dirty="0" err="1"/>
              <a:t>tp</a:t>
            </a:r>
            <a:r>
              <a:rPr lang="en-US" dirty="0"/>
              <a:t> </a:t>
            </a:r>
            <a:r>
              <a:rPr lang="en-US" dirty="0" err="1"/>
              <a:t>fn</a:t>
            </a:r>
            <a:r>
              <a:rPr lang="en-US" dirty="0"/>
              <a:t> and </a:t>
            </a:r>
            <a:r>
              <a:rPr lang="en-US" dirty="0" err="1"/>
              <a:t>tn</a:t>
            </a:r>
            <a:r>
              <a:rPr lang="en-US" dirty="0"/>
              <a:t> rates), and the ROC and AUC curve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539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Discussion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14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553998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Sentence: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3693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Summary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15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553998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Sentence: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2905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8325" y="2248214"/>
            <a:ext cx="271462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200" b="1" spc="-15" dirty="0">
                <a:solidFill>
                  <a:srgbClr val="F1CD00"/>
                </a:solidFill>
                <a:latin typeface="Roboto"/>
                <a:cs typeface="Roboto"/>
              </a:rPr>
              <a:t>Thank You</a:t>
            </a:r>
            <a:endParaRPr sz="4200" dirty="0">
              <a:latin typeface="Roboto"/>
              <a:cs typeface="Roboto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49250" y="3587225"/>
            <a:ext cx="3256225" cy="15562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21"/>
    </mc:Choice>
    <mc:Fallback xmlns="">
      <p:transition spd="slow" advTm="522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3518535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Introduction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9DB9D7-4B15-4B67-ADFD-42B11035D729}"/>
              </a:ext>
            </a:extLst>
          </p:cNvPr>
          <p:cNvSpPr txBox="1"/>
          <p:nvPr/>
        </p:nvSpPr>
        <p:spPr>
          <a:xfrm>
            <a:off x="220374" y="937875"/>
            <a:ext cx="47353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do you think?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/>
              <a:t>Which one is a real painting and which is AI-generated.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54DD63-08AE-4EBD-8CFB-2E85A03E6E89}"/>
              </a:ext>
            </a:extLst>
          </p:cNvPr>
          <p:cNvSpPr txBox="1"/>
          <p:nvPr/>
        </p:nvSpPr>
        <p:spPr>
          <a:xfrm>
            <a:off x="2373152" y="4577775"/>
            <a:ext cx="4397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is a real painting and B is AI-generated.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is a real painting and A is AI-generated.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4BA68E8-381D-4857-A6FC-45B07764F7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0775" r="-726" b="33022"/>
          <a:stretch/>
        </p:blipFill>
        <p:spPr>
          <a:xfrm>
            <a:off x="1238250" y="1749367"/>
            <a:ext cx="6667500" cy="2879783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F194FCE1-7CCD-4F5D-AD24-D22FCEE96129}"/>
              </a:ext>
            </a:extLst>
          </p:cNvPr>
          <p:cNvSpPr/>
          <p:nvPr/>
        </p:nvSpPr>
        <p:spPr>
          <a:xfrm>
            <a:off x="2989665" y="1480125"/>
            <a:ext cx="266306" cy="269242"/>
          </a:xfrm>
          <a:prstGeom prst="ellipse">
            <a:avLst/>
          </a:prstGeom>
          <a:solidFill>
            <a:srgbClr val="005FBF"/>
          </a:solidFill>
          <a:ln>
            <a:solidFill>
              <a:srgbClr val="004C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D8A98AD-3B04-4AF5-BC0D-78AE9758A38B}"/>
              </a:ext>
            </a:extLst>
          </p:cNvPr>
          <p:cNvSpPr/>
          <p:nvPr/>
        </p:nvSpPr>
        <p:spPr>
          <a:xfrm>
            <a:off x="5943600" y="1485677"/>
            <a:ext cx="266306" cy="269242"/>
          </a:xfrm>
          <a:prstGeom prst="ellipse">
            <a:avLst/>
          </a:prstGeom>
          <a:solidFill>
            <a:srgbClr val="005FBF"/>
          </a:solidFill>
          <a:ln>
            <a:solidFill>
              <a:srgbClr val="004C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9464DB84-E9DF-4D37-8AD2-10CE63BEA26D}"/>
              </a:ext>
            </a:extLst>
          </p:cNvPr>
          <p:cNvSpPr txBox="1">
            <a:spLocks/>
          </p:cNvSpPr>
          <p:nvPr/>
        </p:nvSpPr>
        <p:spPr>
          <a:xfrm>
            <a:off x="331250" y="250726"/>
            <a:ext cx="3518535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500" b="1" i="0">
                <a:solidFill>
                  <a:schemeClr val="tx1"/>
                </a:solidFill>
                <a:latin typeface="Roboto"/>
                <a:ea typeface="+mj-ea"/>
                <a:cs typeface="Roboto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800" kern="0" spc="-35">
                <a:solidFill>
                  <a:srgbClr val="F1CD00"/>
                </a:solidFill>
              </a:rPr>
              <a:t>Introduction</a:t>
            </a:r>
            <a:endParaRPr lang="en-US" sz="3800" kern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9B950-583B-4A2E-BE77-D13FB16C1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279003"/>
            <a:ext cx="2631720" cy="27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7AB196-CDCC-4842-82B5-CFD2DBA6AF7C}"/>
              </a:ext>
            </a:extLst>
          </p:cNvPr>
          <p:cNvSpPr txBox="1"/>
          <p:nvPr/>
        </p:nvSpPr>
        <p:spPr>
          <a:xfrm>
            <a:off x="134680" y="985014"/>
            <a:ext cx="58273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capabilities of DALL-E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DALL-E 2 can create photorealistic images based on prompts and textual description.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DD1ADF-CDC8-4904-B1EE-EFADD3D1B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985014"/>
            <a:ext cx="260852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9DC6B6-3B9E-43E6-B246-731EB7C51D6A}"/>
              </a:ext>
            </a:extLst>
          </p:cNvPr>
          <p:cNvSpPr txBox="1"/>
          <p:nvPr/>
        </p:nvSpPr>
        <p:spPr>
          <a:xfrm>
            <a:off x="2937307" y="3790950"/>
            <a:ext cx="55778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DALL-E 2 can modify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extend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Edits features such as hairstyle, nose, face,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gender.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background based on textual description.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ADD64CC5-E8C9-4FAB-A513-B8648098564E}"/>
              </a:ext>
            </a:extLst>
          </p:cNvPr>
          <p:cNvSpPr/>
          <p:nvPr/>
        </p:nvSpPr>
        <p:spPr>
          <a:xfrm>
            <a:off x="3638353" y="523577"/>
            <a:ext cx="2590800" cy="457200"/>
          </a:xfrm>
          <a:prstGeom prst="wedgeRoundRectCallout">
            <a:avLst>
              <a:gd name="adj1" fmla="val 56924"/>
              <a:gd name="adj2" fmla="val 7812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b="1" i="0" dirty="0">
                <a:solidFill>
                  <a:schemeClr val="bg1"/>
                </a:solidFill>
                <a:effectLst/>
                <a:latin typeface="Generator"/>
              </a:rPr>
              <a:t>"a bowl of soup that is a portal to another dimension as digital art"</a:t>
            </a:r>
            <a:r>
              <a:rPr lang="en-US" sz="1000" b="0" i="0" dirty="0">
                <a:solidFill>
                  <a:schemeClr val="bg1"/>
                </a:solidFill>
                <a:effectLst/>
                <a:latin typeface="Generator"/>
              </a:rPr>
              <a:t>.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846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0A2639BD-D445-42ED-838F-60F036AA18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3518535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Introduction</a:t>
            </a:r>
            <a:endParaRPr sz="3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7F29B9-17A8-4853-90B8-3794EEACA65A}"/>
              </a:ext>
            </a:extLst>
          </p:cNvPr>
          <p:cNvSpPr txBox="1"/>
          <p:nvPr/>
        </p:nvSpPr>
        <p:spPr>
          <a:xfrm>
            <a:off x="77029" y="1417588"/>
            <a:ext cx="61264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Shortcomings of AL generated images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It’s still difficult to draw certain parts of the body, like hands.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mix different images.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820101-D31D-4FA0-829E-A7ADA2E343A6}"/>
              </a:ext>
            </a:extLst>
          </p:cNvPr>
          <p:cNvGrpSpPr/>
          <p:nvPr/>
        </p:nvGrpSpPr>
        <p:grpSpPr>
          <a:xfrm>
            <a:off x="5486400" y="1200150"/>
            <a:ext cx="3545438" cy="3705716"/>
            <a:chOff x="6817762" y="650451"/>
            <a:chExt cx="5253277" cy="570321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F26B059-D02F-43D9-B741-93E4BF9B7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31869" y="1232407"/>
              <a:ext cx="4939170" cy="5121259"/>
            </a:xfrm>
            <a:prstGeom prst="rect">
              <a:avLst/>
            </a:prstGeom>
          </p:spPr>
        </p:pic>
        <p:pic>
          <p:nvPicPr>
            <p:cNvPr id="7" name="Picture 2" descr="Girl with a Pearl Earring - Wikipedia">
              <a:extLst>
                <a:ext uri="{FF2B5EF4-FFF2-40B4-BE49-F238E27FC236}">
                  <a16:creationId xmlns:a16="http://schemas.microsoft.com/office/drawing/2014/main" id="{95DF9D96-AF28-49E0-AE6B-ECF41B1BC0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7762" y="650451"/>
              <a:ext cx="1257986" cy="14897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4BB826B-29D8-4B14-893A-AD0AFD714C76}"/>
              </a:ext>
            </a:extLst>
          </p:cNvPr>
          <p:cNvGrpSpPr/>
          <p:nvPr/>
        </p:nvGrpSpPr>
        <p:grpSpPr>
          <a:xfrm>
            <a:off x="152400" y="3042543"/>
            <a:ext cx="1981200" cy="1885950"/>
            <a:chOff x="1752600" y="2743200"/>
            <a:chExt cx="2402832" cy="229563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486430E-78C1-4CD7-8910-882591E7F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09800" y="3152887"/>
              <a:ext cx="1945632" cy="188595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5EC2F8A-8B75-4450-9ACE-243F77323E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53" r="8333" b="4494"/>
            <a:stretch/>
          </p:blipFill>
          <p:spPr>
            <a:xfrm>
              <a:off x="1752600" y="2743200"/>
              <a:ext cx="838200" cy="819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7669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Objective &amp; Scope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2215991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Whether the model can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if the image is AI generated.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Automated identity verification, forensics. Deepfake technology.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capabilities of AI </a:t>
            </a:r>
          </a:p>
          <a:p>
            <a:pPr lvl="1"/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By developing algorithms that can distinguish between images generated by machines and those captured by humans.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obotics, autonomous vehicles, and surveillance systems.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5624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Related Work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1107996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Much work has been done on detection of deepfake videos. Where facial expressions are manipulated or facial identity is being manipulated.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 err="1"/>
              <a:t>FaceForensics</a:t>
            </a:r>
            <a:r>
              <a:rPr lang="en-US" dirty="0"/>
              <a:t>++: Learning to Detect Manipulated Facial Images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DETECTING IMAGE SPLICING IN THE WILD (WEB)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1559C2-417F-4C21-BFAC-73F07CEC8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0313" y="2860765"/>
            <a:ext cx="4143375" cy="150960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160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Methodology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830997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Probably include Theory/Background on Convolutional neural networks as well as how </a:t>
            </a:r>
            <a:r>
              <a:rPr lang="en-US" dirty="0" err="1"/>
              <a:t>dall</a:t>
            </a:r>
            <a:r>
              <a:rPr lang="en-US" dirty="0"/>
              <a:t>-e works: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727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Data Collection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3323987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Dall-e images were scraped from the website: 'https://dalle2.gallery/#search-random’: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Human made images were scraped from google using different search keywords, you can find the keywords used for this in the data </a:t>
            </a:r>
            <a:r>
              <a:rPr lang="en-US" dirty="0" err="1"/>
              <a:t>scrape.ipynb</a:t>
            </a:r>
            <a:r>
              <a:rPr lang="en-US" dirty="0"/>
              <a:t> file saved as a list “categories”.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Images are various styles of art (cartoon, oil painting, digital art, anime </a:t>
            </a:r>
            <a:r>
              <a:rPr lang="en-US" dirty="0" err="1"/>
              <a:t>etc</a:t>
            </a:r>
            <a:r>
              <a:rPr lang="en-US" dirty="0"/>
              <a:t>) and photorealistic images (humans, animals, outdoors </a:t>
            </a:r>
            <a:r>
              <a:rPr lang="en-US" dirty="0" err="1"/>
              <a:t>etc</a:t>
            </a:r>
            <a:r>
              <a:rPr lang="en-US" dirty="0"/>
              <a:t>) for both Dall-e and human made images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Images were left in RGB format as an array. So an array of shape(255,245,3). Values were scaled to </a:t>
            </a:r>
            <a:r>
              <a:rPr lang="en-US" dirty="0" err="1"/>
              <a:t>bebetween</a:t>
            </a:r>
            <a:r>
              <a:rPr lang="en-US" dirty="0"/>
              <a:t> 0-&gt;1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730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Data Collection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830997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Images were processed to be of shape 255x245 pixels, this crops out the bottom of </a:t>
            </a:r>
            <a:r>
              <a:rPr lang="en-US" dirty="0" err="1"/>
              <a:t>dall</a:t>
            </a:r>
            <a:r>
              <a:rPr lang="en-US" dirty="0"/>
              <a:t>-e pictures removing the watermark to avoid fitting to this watermark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29424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3510</TotalTime>
  <Words>558</Words>
  <Application>Microsoft Office PowerPoint</Application>
  <PresentationFormat>On-screen Show (16:9)</PresentationFormat>
  <Paragraphs>87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</vt:lpstr>
      <vt:lpstr>Courier New</vt:lpstr>
      <vt:lpstr>Generator</vt:lpstr>
      <vt:lpstr>Roboto</vt:lpstr>
      <vt:lpstr>Roboto Lt</vt:lpstr>
      <vt:lpstr>Times New Roman</vt:lpstr>
      <vt:lpstr>Wingdings</vt:lpstr>
      <vt:lpstr>Office Theme</vt:lpstr>
      <vt:lpstr>PowerPoint Presentation</vt:lpstr>
      <vt:lpstr>Introduction</vt:lpstr>
      <vt:lpstr>PowerPoint Presentation</vt:lpstr>
      <vt:lpstr>Introduction</vt:lpstr>
      <vt:lpstr>Objective &amp; Scope</vt:lpstr>
      <vt:lpstr>Related Work</vt:lpstr>
      <vt:lpstr>Methodology</vt:lpstr>
      <vt:lpstr>Data Collection</vt:lpstr>
      <vt:lpstr>Data Collection</vt:lpstr>
      <vt:lpstr>Model Details</vt:lpstr>
      <vt:lpstr>Training </vt:lpstr>
      <vt:lpstr>Testing</vt:lpstr>
      <vt:lpstr>Results</vt:lpstr>
      <vt:lpstr>Discussion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 509 Presentation</dc:title>
  <dc:creator>Saira Faiz</dc:creator>
  <cp:lastModifiedBy>Uzma</cp:lastModifiedBy>
  <cp:revision>73</cp:revision>
  <dcterms:created xsi:type="dcterms:W3CDTF">2023-04-02T23:32:41Z</dcterms:created>
  <dcterms:modified xsi:type="dcterms:W3CDTF">2023-04-16T23:26:47Z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